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5" r:id="rId10"/>
    <p:sldId id="265" r:id="rId11"/>
    <p:sldId id="260" r:id="rId12"/>
    <p:sldId id="259" r:id="rId13"/>
    <p:sldId id="276" r:id="rId14"/>
    <p:sldId id="277" r:id="rId15"/>
    <p:sldId id="278" r:id="rId16"/>
    <p:sldId id="279" r:id="rId17"/>
    <p:sldId id="261" r:id="rId18"/>
    <p:sldId id="263" r:id="rId19"/>
    <p:sldId id="262" r:id="rId20"/>
    <p:sldId id="264" r:id="rId21"/>
    <p:sldId id="266" r:id="rId22"/>
    <p:sldId id="268" r:id="rId23"/>
    <p:sldId id="267" r:id="rId24"/>
    <p:sldId id="274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8130-4AEC-4DD4-9A3D-AA01D13F68A1}" type="datetimeFigureOut">
              <a:rPr lang="de-AT"/>
              <a:pPr>
                <a:defRPr/>
              </a:pPr>
              <a:t>17.04.2024</a:t>
            </a:fld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8A6D-5A42-4C00-95C9-60FDACC40FA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0061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7533-B50B-4820-A2F4-DBB6688F8F25}" type="datetimeFigureOut">
              <a:rPr lang="de-AT"/>
              <a:pPr>
                <a:defRPr/>
              </a:pPr>
              <a:t>17.04.2024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3F38-3972-4396-927C-2895E4365CB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25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C3FE-4B95-4229-9E8C-2802B8741A54}" type="datetimeFigureOut">
              <a:rPr lang="de-AT"/>
              <a:pPr>
                <a:defRPr/>
              </a:pPr>
              <a:t>17.04.2024</a:t>
            </a:fld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6848-3BC8-4850-A470-CA98982733A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8365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extLst/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0EDC-0454-434E-8749-6A5FDBD3E368}" type="datetimeFigureOut">
              <a:rPr lang="de-AT"/>
              <a:pPr>
                <a:defRPr/>
              </a:pPr>
              <a:t>17.04.2024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EFE6-44DF-48F0-B405-5402AD707DC8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273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B2D9-2496-4A62-83C1-0F25D7B91317}" type="datetimeFigureOut">
              <a:rPr lang="de-AT"/>
              <a:pPr>
                <a:defRPr/>
              </a:pPr>
              <a:t>17.04.2024</a:t>
            </a:fld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67DDC-0305-4F1A-AE3F-93562836BE0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6836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2B69-212F-4810-83E9-D2BE84DA2113}" type="datetimeFigureOut">
              <a:rPr lang="de-AT"/>
              <a:pPr>
                <a:defRPr/>
              </a:pPr>
              <a:t>17.04.2024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14CB-3DA6-4280-A205-EC7A5E6135A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868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D75B-69A9-49BC-8E70-66D6334DAEA4}" type="datetimeFigureOut">
              <a:rPr lang="de-AT"/>
              <a:pPr>
                <a:defRPr/>
              </a:pPr>
              <a:t>17.04.2024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A0CA-5BCC-4971-BC25-06F0C0EF130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381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28E54-6F32-493D-B5A6-57E0C1C74C27}" type="datetimeFigureOut">
              <a:rPr lang="de-AT"/>
              <a:pPr>
                <a:defRPr/>
              </a:pPr>
              <a:t>17.04.2024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30DB-42CF-4D4A-A4B8-9576D49012E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292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784B-46CA-4AAD-831F-A08EEE3C4F74}" type="datetimeFigureOut">
              <a:rPr lang="de-AT"/>
              <a:pPr>
                <a:defRPr/>
              </a:pPr>
              <a:t>17.04.2024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9AD1-C89C-4A25-963C-EBC2AE75E6A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165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91BC-EA8A-41F3-AD69-2370514133BC}" type="datetimeFigureOut">
              <a:rPr lang="de-AT"/>
              <a:pPr>
                <a:defRPr/>
              </a:pPr>
              <a:t>17.04.2024</a:t>
            </a:fld>
            <a:endParaRPr lang="de-AT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7494-41CE-4510-9916-10F27A7DDB3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73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7827-6968-4E1A-8859-26AA829EFB34}" type="datetimeFigureOut">
              <a:rPr lang="de-AT"/>
              <a:pPr>
                <a:defRPr/>
              </a:pPr>
              <a:t>17.04.2024</a:t>
            </a:fld>
            <a:endParaRPr lang="de-AT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7F47-9001-4415-AE8F-CAB137E56B3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3242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chemeClr val="bg1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5C34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  <a:endParaRPr lang="en-US" alt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1C164D00-A2D5-45D0-BA90-071AC01DD27D}" type="datetimeFigureOut">
              <a:rPr lang="de-AT"/>
              <a:pPr>
                <a:defRPr/>
              </a:pPr>
              <a:t>17.04.2024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317D4D9-305E-4170-A59F-D57D2862839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9" name="Rechteck 8"/>
          <p:cNvSpPr/>
          <p:nvPr/>
        </p:nvSpPr>
        <p:spPr bwMode="invGray">
          <a:xfrm>
            <a:off x="0" y="6381750"/>
            <a:ext cx="9144000" cy="46038"/>
          </a:xfrm>
          <a:prstGeom prst="rect">
            <a:avLst/>
          </a:prstGeom>
          <a:solidFill>
            <a:schemeClr val="bg1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4" name="Grafik 10" descr="Bundesverband der oesterreichischen Gaertner_rg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6610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7" r:id="rId2"/>
    <p:sldLayoutId id="2147483754" r:id="rId3"/>
    <p:sldLayoutId id="2147483748" r:id="rId4"/>
    <p:sldLayoutId id="2147483749" r:id="rId5"/>
    <p:sldLayoutId id="2147483750" r:id="rId6"/>
    <p:sldLayoutId id="2147483751" r:id="rId7"/>
    <p:sldLayoutId id="2147483755" r:id="rId8"/>
    <p:sldLayoutId id="2147483756" r:id="rId9"/>
    <p:sldLayoutId id="2147483752" r:id="rId10"/>
    <p:sldLayoutId id="214748375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FFFF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rgbClr val="005C34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DA251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4A8220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hrlingsstelle.at/" TargetMode="External"/><Relationship Id="rId2" Type="http://schemas.openxmlformats.org/officeDocument/2006/relationships/hyperlink" Target="http://www.beruf-gaertner.a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beruf-gaertner.at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975"/>
            <a:ext cx="8077200" cy="1673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AT" dirty="0" err="1" smtClean="0">
                <a:solidFill>
                  <a:schemeClr val="accent1">
                    <a:satMod val="150000"/>
                  </a:schemeClr>
                </a:solidFill>
              </a:rPr>
              <a:t>Gärtner:in</a:t>
            </a:r>
            <a:r>
              <a:rPr lang="de-AT" dirty="0" smtClean="0">
                <a:solidFill>
                  <a:schemeClr val="accent1">
                    <a:satMod val="150000"/>
                  </a:schemeClr>
                </a:solidFill>
              </a:rPr>
              <a:t> werden – </a:t>
            </a:r>
            <a:br>
              <a:rPr lang="de-AT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de-AT" dirty="0" smtClean="0">
                <a:solidFill>
                  <a:schemeClr val="accent1">
                    <a:satMod val="150000"/>
                  </a:schemeClr>
                </a:solidFill>
              </a:rPr>
              <a:t>dein Weg zum Traumberuf</a:t>
            </a:r>
            <a:endParaRPr lang="de-AT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171" name="Unt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 Persönliche Voraussetzungen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 smtClean="0"/>
              <a:t>Was sollte ich für den Beruf mitbringen?</a:t>
            </a:r>
          </a:p>
          <a:p>
            <a:pPr lvl="1"/>
            <a:r>
              <a:rPr lang="de-AT" dirty="0" smtClean="0"/>
              <a:t>Interesse an Pflanzen</a:t>
            </a:r>
          </a:p>
          <a:p>
            <a:pPr lvl="1"/>
            <a:r>
              <a:rPr lang="de-AT" dirty="0" smtClean="0"/>
              <a:t>Freude an der Natur</a:t>
            </a:r>
          </a:p>
          <a:p>
            <a:pPr lvl="1"/>
            <a:r>
              <a:rPr lang="de-AT" dirty="0" smtClean="0"/>
              <a:t>Gerne mit Menschen arbeiten</a:t>
            </a:r>
          </a:p>
          <a:p>
            <a:pPr lvl="1"/>
            <a:r>
              <a:rPr lang="de-AT" dirty="0" smtClean="0"/>
              <a:t>Handwerkliches Geschick</a:t>
            </a:r>
          </a:p>
          <a:p>
            <a:pPr lvl="1"/>
            <a:endParaRPr lang="de-AT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48802"/>
            <a:ext cx="3083301" cy="4624387"/>
          </a:xfrm>
        </p:spPr>
      </p:pic>
    </p:spTree>
    <p:extLst>
      <p:ext uri="{BB962C8B-B14F-4D97-AF65-F5344CB8AC3E}">
        <p14:creationId xmlns:p14="http://schemas.microsoft.com/office/powerpoint/2010/main" val="5626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 Ausbildungswege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412" indent="-514350">
              <a:buFont typeface="+mj-lt"/>
              <a:buAutoNum type="arabicPeriod"/>
            </a:pPr>
            <a:r>
              <a:rPr lang="de-AT" dirty="0" smtClean="0"/>
              <a:t>Duale Ausbildung: Lehre mit Berufsschule</a:t>
            </a:r>
          </a:p>
          <a:p>
            <a:pPr marL="633412" indent="-514350">
              <a:buFont typeface="+mj-lt"/>
              <a:buAutoNum type="arabicPeriod"/>
            </a:pPr>
            <a:r>
              <a:rPr lang="de-AT" dirty="0" smtClean="0"/>
              <a:t>Fachschule</a:t>
            </a:r>
          </a:p>
          <a:p>
            <a:pPr marL="633412" indent="-514350">
              <a:buFont typeface="+mj-lt"/>
              <a:buAutoNum type="arabicPeriod"/>
            </a:pPr>
            <a:r>
              <a:rPr lang="de-AT" dirty="0" smtClean="0"/>
              <a:t>Höhere Bundeslehranstalt für Gartenbau in Schönbrunn (Wien)</a:t>
            </a:r>
          </a:p>
          <a:p>
            <a:pPr marL="633412" indent="-514350">
              <a:buFont typeface="+mj-lt"/>
              <a:buAutoNum type="arabicPeriod"/>
            </a:pPr>
            <a:endParaRPr lang="de-AT" dirty="0" smtClean="0"/>
          </a:p>
          <a:p>
            <a:pPr marL="633412" indent="-514350">
              <a:buFont typeface="+mj-lt"/>
              <a:buAutoNum type="arabicPeriod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63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 Ausbildungswege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6750071" cy="4772000"/>
          </a:xfrm>
        </p:spPr>
      </p:pic>
    </p:spTree>
    <p:extLst>
      <p:ext uri="{BB962C8B-B14F-4D97-AF65-F5344CB8AC3E}">
        <p14:creationId xmlns:p14="http://schemas.microsoft.com/office/powerpoint/2010/main" val="42074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 Ausbildungswege: Lehre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 smtClean="0"/>
              <a:t>Lehrzeit: 3 Jahre</a:t>
            </a:r>
          </a:p>
          <a:p>
            <a:r>
              <a:rPr lang="de-AT" sz="2800" dirty="0" smtClean="0"/>
              <a:t>Berufsschule: in Kärnten, NÖ, OÖ, </a:t>
            </a:r>
            <a:r>
              <a:rPr lang="de-AT" sz="2800" dirty="0" err="1" smtClean="0"/>
              <a:t>Sbg</a:t>
            </a:r>
            <a:r>
              <a:rPr lang="de-AT" sz="2800" dirty="0" smtClean="0"/>
              <a:t>, </a:t>
            </a:r>
            <a:r>
              <a:rPr lang="de-AT" sz="2800" dirty="0" err="1" smtClean="0"/>
              <a:t>Stmk</a:t>
            </a:r>
            <a:r>
              <a:rPr lang="de-AT" sz="2800" dirty="0" smtClean="0"/>
              <a:t>, Tirol und Wien, Lehrlinge aus </a:t>
            </a:r>
            <a:r>
              <a:rPr lang="de-AT" sz="2800" dirty="0" err="1" smtClean="0"/>
              <a:t>Vbg</a:t>
            </a:r>
            <a:r>
              <a:rPr lang="de-AT" sz="2800" dirty="0" smtClean="0"/>
              <a:t> kommen nach Tirol und aus dem </a:t>
            </a:r>
            <a:r>
              <a:rPr lang="de-AT" sz="2800" dirty="0" err="1" smtClean="0"/>
              <a:t>Bgld</a:t>
            </a:r>
            <a:r>
              <a:rPr lang="de-AT" sz="2800" dirty="0" smtClean="0"/>
              <a:t> nach Wien</a:t>
            </a:r>
          </a:p>
          <a:p>
            <a:r>
              <a:rPr lang="de-AT" sz="2800" dirty="0" smtClean="0"/>
              <a:t>Lehrbetriebe: in ganz Österreich</a:t>
            </a:r>
          </a:p>
          <a:p>
            <a:r>
              <a:rPr lang="de-AT" sz="2800" dirty="0" smtClean="0"/>
              <a:t>Abschluss: Facharbeiterprüfung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2364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 Ausbildungswege: Fachschule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 smtClean="0"/>
              <a:t>Ausbildungsdauer: 4 Jahre inkl. 1 Praxisjahr</a:t>
            </a:r>
          </a:p>
          <a:p>
            <a:r>
              <a:rPr lang="de-AT" sz="2800" dirty="0" smtClean="0"/>
              <a:t>3 Fachschulen in Österreich: NÖ, OÖ und Kärnten</a:t>
            </a:r>
          </a:p>
          <a:p>
            <a:r>
              <a:rPr lang="de-AT" sz="2800" dirty="0" smtClean="0"/>
              <a:t>Schwerpunkt in einem Produktionsfach</a:t>
            </a:r>
          </a:p>
          <a:p>
            <a:r>
              <a:rPr lang="de-AT" sz="2800" dirty="0" smtClean="0"/>
              <a:t>Abschluss von bis zu 3 Berufen! Facharbeiterprüfung im Gartenbau und zusätzlich in Floristik und/oder Garten- und Grünflächengestaltung</a:t>
            </a:r>
          </a:p>
          <a:p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5862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2. Ausbildungswege: nach der Facharbeiterprüfung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 smtClean="0"/>
              <a:t>Nach der Lehre oder Fachschule kann nach entsprechender Berufspraxis die Meisterprüfung gemacht werden.</a:t>
            </a:r>
            <a:br>
              <a:rPr lang="de-AT" sz="2800" dirty="0" smtClean="0"/>
            </a:br>
            <a:endParaRPr lang="de-AT" sz="2800" dirty="0" smtClean="0"/>
          </a:p>
          <a:p>
            <a:r>
              <a:rPr lang="de-AT" sz="2800" dirty="0" smtClean="0"/>
              <a:t>Lehre mit Matura ist möglich</a:t>
            </a:r>
          </a:p>
          <a:p>
            <a:r>
              <a:rPr lang="de-AT" sz="2800" dirty="0" smtClean="0"/>
              <a:t>Die Matura kann nach der Fachschule durch einen Aufbaulehrgang gemacht werden.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6508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2. Ausbildungswege: </a:t>
            </a:r>
            <a:br>
              <a:rPr lang="de-AT" dirty="0" smtClean="0"/>
            </a:br>
            <a:r>
              <a:rPr lang="de-AT" dirty="0" smtClean="0"/>
              <a:t>HBLFA Schönbrunn, Wien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 smtClean="0"/>
              <a:t>Höhere berufsbildende Schule</a:t>
            </a:r>
          </a:p>
          <a:p>
            <a:r>
              <a:rPr lang="de-AT" sz="2800" dirty="0" smtClean="0"/>
              <a:t>Ausbildungsdauer: 5 Jahre</a:t>
            </a:r>
          </a:p>
          <a:p>
            <a:r>
              <a:rPr lang="de-AT" sz="2800" dirty="0" smtClean="0"/>
              <a:t>Abschluss: Matura</a:t>
            </a:r>
          </a:p>
          <a:p>
            <a:r>
              <a:rPr lang="de-AT" sz="2800" dirty="0" smtClean="0"/>
              <a:t>Matura ersetzt Lehrabschlussprüfung im jeweiligen Beruf</a:t>
            </a:r>
          </a:p>
          <a:p>
            <a:r>
              <a:rPr lang="de-AT" sz="2800" dirty="0"/>
              <a:t>2 Schulen an einem Standort:</a:t>
            </a:r>
          </a:p>
          <a:p>
            <a:pPr lvl="1"/>
            <a:r>
              <a:rPr lang="de-AT" sz="2400" dirty="0"/>
              <a:t>HLA für Gartenbau</a:t>
            </a:r>
          </a:p>
          <a:p>
            <a:pPr lvl="1"/>
            <a:r>
              <a:rPr lang="de-AT" sz="2400" dirty="0"/>
              <a:t>HLA für Garten- und Landschaftsgestaltung</a:t>
            </a:r>
          </a:p>
          <a:p>
            <a:r>
              <a:rPr lang="de-AT" sz="2800" dirty="0" smtClean="0"/>
              <a:t>Berufsbezeichnung „Ingenieur“ nach 3 Jahren Berufspraxis</a:t>
            </a:r>
          </a:p>
        </p:txBody>
      </p:sp>
    </p:spTree>
    <p:extLst>
      <p:ext uri="{BB962C8B-B14F-4D97-AF65-F5344CB8AC3E}">
        <p14:creationId xmlns:p14="http://schemas.microsoft.com/office/powerpoint/2010/main" val="38518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3. Berufsaussichten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4825"/>
            <a:ext cx="8507288" cy="4625975"/>
          </a:xfrm>
        </p:spPr>
        <p:txBody>
          <a:bodyPr/>
          <a:lstStyle/>
          <a:p>
            <a:r>
              <a:rPr lang="de-AT" sz="2800" dirty="0"/>
              <a:t>Gärtnerinnen und Gärtner sind beschäftigt bei:</a:t>
            </a:r>
          </a:p>
          <a:p>
            <a:pPr lvl="1"/>
            <a:r>
              <a:rPr lang="de-AT" sz="2400" dirty="0"/>
              <a:t>Gärtnereien</a:t>
            </a:r>
          </a:p>
          <a:p>
            <a:pPr lvl="1"/>
            <a:r>
              <a:rPr lang="de-AT" sz="2400" dirty="0"/>
              <a:t>Baumschulen</a:t>
            </a:r>
          </a:p>
          <a:p>
            <a:pPr lvl="1"/>
            <a:r>
              <a:rPr lang="de-AT" sz="2400" dirty="0"/>
              <a:t>Gemeinden, Stadtgartenämtern</a:t>
            </a:r>
          </a:p>
          <a:p>
            <a:pPr lvl="1"/>
            <a:r>
              <a:rPr lang="de-AT" sz="2400" dirty="0"/>
              <a:t>Botanischen Gärten</a:t>
            </a:r>
          </a:p>
          <a:p>
            <a:pPr lvl="1"/>
            <a:r>
              <a:rPr lang="de-AT" sz="2400" dirty="0"/>
              <a:t>Schaugärten</a:t>
            </a:r>
          </a:p>
          <a:p>
            <a:pPr lvl="1"/>
            <a:r>
              <a:rPr lang="de-AT" sz="2400" dirty="0" smtClean="0"/>
              <a:t>Pflanzenzüchtern</a:t>
            </a:r>
            <a:endParaRPr lang="de-AT" sz="2400" dirty="0"/>
          </a:p>
          <a:p>
            <a:pPr lvl="1"/>
            <a:r>
              <a:rPr lang="de-AT" sz="2400" dirty="0"/>
              <a:t>Gartencentern, Baumärkten</a:t>
            </a:r>
          </a:p>
          <a:p>
            <a:pPr marL="119062" indent="0" algn="ctr">
              <a:buNone/>
            </a:pPr>
            <a:r>
              <a:rPr lang="de-AT" sz="2400" i="1" dirty="0" err="1" smtClean="0"/>
              <a:t>Gärtner:in</a:t>
            </a:r>
            <a:r>
              <a:rPr lang="de-AT" sz="2400" i="1" dirty="0" smtClean="0"/>
              <a:t> ist in mehreren Bundesländern ein Mangelberuf – </a:t>
            </a:r>
            <a:r>
              <a:rPr lang="de-AT" sz="2400" i="1" dirty="0" err="1" smtClean="0"/>
              <a:t>Facharbeiter:innen</a:t>
            </a:r>
            <a:r>
              <a:rPr lang="de-AT" sz="2400" i="1" dirty="0" smtClean="0"/>
              <a:t> sind dringend gesucht!</a:t>
            </a:r>
          </a:p>
        </p:txBody>
      </p:sp>
    </p:spTree>
    <p:extLst>
      <p:ext uri="{BB962C8B-B14F-4D97-AF65-F5344CB8AC3E}">
        <p14:creationId xmlns:p14="http://schemas.microsoft.com/office/powerpoint/2010/main" val="37413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4</a:t>
            </a:r>
            <a:r>
              <a:rPr lang="de-AT" dirty="0" smtClean="0"/>
              <a:t>. Weitere Informationen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4825"/>
            <a:ext cx="8363272" cy="4625975"/>
          </a:xfrm>
        </p:spPr>
        <p:txBody>
          <a:bodyPr/>
          <a:lstStyle/>
          <a:p>
            <a:r>
              <a:rPr lang="de-AT" sz="2800" dirty="0" smtClean="0"/>
              <a:t>Liste der Lehrbetriebe und Gartenbauschulen: </a:t>
            </a:r>
            <a:r>
              <a:rPr lang="de-AT" sz="2800" dirty="0" smtClean="0">
                <a:hlinkClick r:id="rId2"/>
              </a:rPr>
              <a:t>www.beruf-gaertner.at</a:t>
            </a:r>
            <a:endParaRPr lang="de-AT" sz="2800" dirty="0" smtClean="0"/>
          </a:p>
          <a:p>
            <a:r>
              <a:rPr lang="de-AT" sz="2800" dirty="0" smtClean="0"/>
              <a:t>Information zur Lehre: </a:t>
            </a:r>
            <a:r>
              <a:rPr lang="de-AT" sz="2800" dirty="0" smtClean="0">
                <a:hlinkClick r:id="rId3"/>
              </a:rPr>
              <a:t>www.lehrlingsstelle.at</a:t>
            </a:r>
            <a:r>
              <a:rPr lang="de-AT" sz="2800" dirty="0" smtClean="0"/>
              <a:t> </a:t>
            </a:r>
          </a:p>
          <a:p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192134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5</a:t>
            </a:r>
            <a:r>
              <a:rPr lang="de-AT" dirty="0" smtClean="0"/>
              <a:t>. Andere Berufe mit Pflanzen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de-AT" sz="2800" dirty="0" smtClean="0"/>
              <a:t>Neben dem Gartenbau beschäftigt man sich in 4 anderen Berufen ebenfalls mit Pflanzen:</a:t>
            </a:r>
          </a:p>
          <a:p>
            <a:r>
              <a:rPr lang="de-AT" sz="2400" dirty="0" err="1" smtClean="0"/>
              <a:t>Florist:in</a:t>
            </a:r>
            <a:endParaRPr lang="de-AT" sz="2400" dirty="0" smtClean="0"/>
          </a:p>
          <a:p>
            <a:r>
              <a:rPr lang="de-AT" sz="2400" dirty="0" err="1" smtClean="0"/>
              <a:t>Gartengestalter:in</a:t>
            </a:r>
            <a:endParaRPr lang="de-AT" sz="2400" dirty="0" smtClean="0"/>
          </a:p>
          <a:p>
            <a:r>
              <a:rPr lang="de-AT" sz="2400" dirty="0" smtClean="0"/>
              <a:t>Friedhof- und </a:t>
            </a:r>
            <a:r>
              <a:rPr lang="de-AT" sz="2400" dirty="0" err="1" smtClean="0"/>
              <a:t>Ziergärtner:in</a:t>
            </a:r>
            <a:endParaRPr lang="de-AT" sz="2400" dirty="0" smtClean="0"/>
          </a:p>
          <a:p>
            <a:r>
              <a:rPr lang="de-AT" sz="2400" dirty="0" smtClean="0"/>
              <a:t>Einzelhandelskaufmann/-frau mit Schwerpunkt Gartencenter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49102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Inhalt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412" indent="-514350">
              <a:buFont typeface="+mj-lt"/>
              <a:buAutoNum type="arabicPeriod"/>
            </a:pPr>
            <a:r>
              <a:rPr lang="de-AT" sz="2800" dirty="0" smtClean="0"/>
              <a:t>Berufsbild: Was macht man im Gartenbau?</a:t>
            </a:r>
          </a:p>
          <a:p>
            <a:pPr marL="633412" indent="-514350">
              <a:buFont typeface="+mj-lt"/>
              <a:buAutoNum type="arabicPeriod"/>
            </a:pPr>
            <a:r>
              <a:rPr lang="de-AT" sz="2800" dirty="0" smtClean="0"/>
              <a:t>Persönliche Voraussetzungen</a:t>
            </a:r>
          </a:p>
          <a:p>
            <a:pPr marL="633412" indent="-514350">
              <a:buFont typeface="+mj-lt"/>
              <a:buAutoNum type="arabicPeriod"/>
            </a:pPr>
            <a:r>
              <a:rPr lang="de-AT" sz="2800" dirty="0" smtClean="0"/>
              <a:t>Ausbildungswege</a:t>
            </a:r>
          </a:p>
          <a:p>
            <a:pPr marL="633412" indent="-514350">
              <a:buFont typeface="+mj-lt"/>
              <a:buAutoNum type="arabicPeriod"/>
            </a:pPr>
            <a:r>
              <a:rPr lang="de-AT" sz="2800" dirty="0" smtClean="0"/>
              <a:t>Berufsaussichten</a:t>
            </a:r>
          </a:p>
          <a:p>
            <a:pPr marL="633412" indent="-514350">
              <a:buFont typeface="+mj-lt"/>
              <a:buAutoNum type="arabicPeriod"/>
            </a:pPr>
            <a:r>
              <a:rPr lang="de-AT" sz="2800" dirty="0" smtClean="0"/>
              <a:t>Andere Berufe mit Pflanzen</a:t>
            </a:r>
          </a:p>
          <a:p>
            <a:pPr marL="633412" indent="-514350">
              <a:buFont typeface="+mj-lt"/>
              <a:buAutoNum type="arabicPeriod"/>
            </a:pPr>
            <a:r>
              <a:rPr lang="de-AT" sz="2800" dirty="0" smtClean="0"/>
              <a:t>Wo man Informationen findet</a:t>
            </a:r>
          </a:p>
          <a:p>
            <a:pPr marL="633412" indent="-514350">
              <a:buFont typeface="+mj-lt"/>
              <a:buAutoNum type="arabicPeriod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67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5</a:t>
            </a:r>
            <a:r>
              <a:rPr lang="de-AT" dirty="0" smtClean="0"/>
              <a:t>.a.: </a:t>
            </a:r>
            <a:r>
              <a:rPr lang="de-AT" dirty="0" err="1" smtClean="0"/>
              <a:t>Florist:in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sz="2400" dirty="0" smtClean="0"/>
              <a:t>In der Floristik ist man bei allen Stationen im Leben dabei:</a:t>
            </a:r>
          </a:p>
          <a:p>
            <a:pPr lvl="1"/>
            <a:r>
              <a:rPr lang="de-AT" sz="2000" dirty="0" smtClean="0"/>
              <a:t>Hochzeiten</a:t>
            </a:r>
          </a:p>
          <a:p>
            <a:pPr lvl="1"/>
            <a:r>
              <a:rPr lang="de-AT" sz="2000" dirty="0" smtClean="0"/>
              <a:t>Beerdigungen</a:t>
            </a:r>
          </a:p>
          <a:p>
            <a:pPr lvl="1"/>
            <a:r>
              <a:rPr lang="de-AT" sz="2000" dirty="0" smtClean="0"/>
              <a:t>Geburtstagsfeiern</a:t>
            </a:r>
          </a:p>
          <a:p>
            <a:r>
              <a:rPr lang="de-AT" sz="2400" dirty="0" err="1" smtClean="0"/>
              <a:t>Florist:innen</a:t>
            </a:r>
            <a:r>
              <a:rPr lang="de-AT" sz="2400" dirty="0" smtClean="0"/>
              <a:t> arbeiten kreativ, lieben Blumen und benötigen handwerkliches Geschick</a:t>
            </a:r>
            <a:r>
              <a:rPr lang="de-AT" dirty="0" smtClean="0"/>
              <a:t>.</a:t>
            </a:r>
            <a:endParaRPr lang="de-AT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2692728"/>
          </a:xfrm>
        </p:spPr>
      </p:pic>
    </p:spTree>
    <p:extLst>
      <p:ext uri="{BB962C8B-B14F-4D97-AF65-F5344CB8AC3E}">
        <p14:creationId xmlns:p14="http://schemas.microsoft.com/office/powerpoint/2010/main" val="426930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5</a:t>
            </a:r>
            <a:r>
              <a:rPr lang="de-AT" dirty="0" smtClean="0"/>
              <a:t>.b. Garten- und </a:t>
            </a:r>
            <a:r>
              <a:rPr lang="de-AT" dirty="0" err="1" smtClean="0"/>
              <a:t>Grünflächengestalter:in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690864" cy="4623816"/>
          </a:xfrm>
        </p:spPr>
        <p:txBody>
          <a:bodyPr/>
          <a:lstStyle/>
          <a:p>
            <a:r>
              <a:rPr lang="de-AT" sz="2400" dirty="0" smtClean="0"/>
              <a:t>In der Gartengestaltung plant man Gärten und öffentliche Grünräume.</a:t>
            </a:r>
          </a:p>
          <a:p>
            <a:r>
              <a:rPr lang="de-AT" sz="2400" dirty="0" smtClean="0"/>
              <a:t>Es werden Pflanzen gesetzt und auch Wege und Mauern gebaut. Wichtig ist auch die Pflege von Gärten.</a:t>
            </a:r>
          </a:p>
          <a:p>
            <a:r>
              <a:rPr lang="de-AT" sz="2400" dirty="0" err="1" smtClean="0"/>
              <a:t>Gartengestalter:innen</a:t>
            </a:r>
            <a:r>
              <a:rPr lang="de-AT" sz="2400" dirty="0" smtClean="0"/>
              <a:t> sind kreativ, haben räumliches Vorstellungsvermögen, benötigen handwerkliches Geschick und Kraft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60" y="1773239"/>
            <a:ext cx="2880390" cy="4320058"/>
          </a:xfrm>
        </p:spPr>
      </p:pic>
    </p:spTree>
    <p:extLst>
      <p:ext uri="{BB962C8B-B14F-4D97-AF65-F5344CB8AC3E}">
        <p14:creationId xmlns:p14="http://schemas.microsoft.com/office/powerpoint/2010/main" val="2155474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5</a:t>
            </a:r>
            <a:r>
              <a:rPr lang="de-AT" dirty="0" smtClean="0"/>
              <a:t>c. Friedhofs- und </a:t>
            </a:r>
            <a:r>
              <a:rPr lang="de-AT" dirty="0" err="1" smtClean="0"/>
              <a:t>Ziergärtner:in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762872" cy="4623816"/>
          </a:xfrm>
        </p:spPr>
        <p:txBody>
          <a:bodyPr/>
          <a:lstStyle/>
          <a:p>
            <a:r>
              <a:rPr lang="de-AT" sz="2400" dirty="0" smtClean="0"/>
              <a:t>In diesem Beruf gestaltet und pflegt man Gräber und Friedhöfe.</a:t>
            </a:r>
          </a:p>
          <a:p>
            <a:r>
              <a:rPr lang="de-AT" sz="2400" dirty="0" smtClean="0"/>
              <a:t>Die Pflanzen für die Gräber werden selbst produziert.</a:t>
            </a:r>
          </a:p>
          <a:p>
            <a:r>
              <a:rPr lang="de-AT" sz="2400" dirty="0" smtClean="0"/>
              <a:t>Man hat viel Kontakt zu Menschen.</a:t>
            </a:r>
          </a:p>
          <a:p>
            <a:r>
              <a:rPr lang="de-AT" sz="2400" dirty="0" smtClean="0"/>
              <a:t>Friedhofs- und </a:t>
            </a:r>
            <a:r>
              <a:rPr lang="de-AT" sz="2400" dirty="0" err="1" smtClean="0"/>
              <a:t>Ziergärtner:innen</a:t>
            </a:r>
            <a:r>
              <a:rPr lang="de-AT" sz="2400" dirty="0" smtClean="0"/>
              <a:t> benötigen handwerkliches Geschick, mögen Pflanzen und arbeiten gerne mit anderen Menschen. </a:t>
            </a:r>
            <a:endParaRPr lang="de-AT" sz="24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91" y="1773239"/>
            <a:ext cx="2735217" cy="4104034"/>
          </a:xfrm>
        </p:spPr>
      </p:pic>
    </p:spTree>
    <p:extLst>
      <p:ext uri="{BB962C8B-B14F-4D97-AF65-F5344CB8AC3E}">
        <p14:creationId xmlns:p14="http://schemas.microsoft.com/office/powerpoint/2010/main" val="522583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5</a:t>
            </a:r>
            <a:r>
              <a:rPr lang="de-AT" dirty="0" smtClean="0"/>
              <a:t>.d. Einzelhandel Schwerpunkt Gartencenter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sz="2400" dirty="0" smtClean="0"/>
              <a:t>Der Verkauf und Pflege von Pflanzen in Gartencentern und Baumärkten ist das Tätigkeitsfeld.</a:t>
            </a:r>
          </a:p>
          <a:p>
            <a:r>
              <a:rPr lang="de-AT" sz="2400" dirty="0" smtClean="0"/>
              <a:t>Kundenberatung ist sehr wichtig.</a:t>
            </a:r>
          </a:p>
          <a:p>
            <a:r>
              <a:rPr lang="de-AT" sz="2400" dirty="0" smtClean="0"/>
              <a:t>Es werden auch die Abläufe im Einzelhandel gelernt.</a:t>
            </a:r>
          </a:p>
          <a:p>
            <a:r>
              <a:rPr lang="de-AT" sz="2400" dirty="0" smtClean="0"/>
              <a:t>Für diesen Beruf sollte man sehr gerne mit Kunden arbeiten.</a:t>
            </a:r>
            <a:endParaRPr lang="de-AT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16646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365104"/>
            <a:ext cx="8077200" cy="1673352"/>
          </a:xfrm>
        </p:spPr>
        <p:txBody>
          <a:bodyPr/>
          <a:lstStyle/>
          <a:p>
            <a:pPr algn="ctr"/>
            <a:r>
              <a:rPr lang="de-AT" dirty="0" smtClean="0">
                <a:hlinkClick r:id="rId2"/>
              </a:rPr>
              <a:t>www.beruf-gaertner.at</a:t>
            </a:r>
            <a:r>
              <a:rPr lang="de-AT" dirty="0" smtClean="0"/>
              <a:t> 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0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1. Berufsbild: Was macht man im Gartenbau?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19" y="1774825"/>
            <a:ext cx="3078000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/>
          <a:stretch/>
        </p:blipFill>
        <p:spPr>
          <a:xfrm>
            <a:off x="4878268" y="1774825"/>
            <a:ext cx="3088529" cy="2059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3947554"/>
            <a:ext cx="3076250" cy="2307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31" y="3947553"/>
            <a:ext cx="3092065" cy="231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64" y="2913792"/>
            <a:ext cx="3090072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76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1. Berufsbild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5482952" cy="4623816"/>
          </a:xfrm>
        </p:spPr>
        <p:txBody>
          <a:bodyPr/>
          <a:lstStyle/>
          <a:p>
            <a:r>
              <a:rPr lang="de-AT" sz="2400" dirty="0" smtClean="0"/>
              <a:t>Produktion von </a:t>
            </a:r>
          </a:p>
          <a:p>
            <a:pPr lvl="1"/>
            <a:r>
              <a:rPr lang="de-AT" dirty="0" smtClean="0"/>
              <a:t>Zierpflanzen</a:t>
            </a:r>
          </a:p>
          <a:p>
            <a:pPr lvl="1"/>
            <a:r>
              <a:rPr lang="de-AT" dirty="0" smtClean="0"/>
              <a:t>Gehölzen</a:t>
            </a:r>
          </a:p>
          <a:p>
            <a:pPr lvl="1"/>
            <a:r>
              <a:rPr lang="de-AT" dirty="0" smtClean="0"/>
              <a:t>Stauden</a:t>
            </a:r>
          </a:p>
          <a:p>
            <a:pPr lvl="1"/>
            <a:r>
              <a:rPr lang="de-AT" dirty="0" smtClean="0"/>
              <a:t>Gemüse</a:t>
            </a:r>
          </a:p>
          <a:p>
            <a:pPr lvl="1"/>
            <a:r>
              <a:rPr lang="de-AT" dirty="0" smtClean="0"/>
              <a:t>Schnittblumen</a:t>
            </a:r>
          </a:p>
          <a:p>
            <a:r>
              <a:rPr lang="de-AT" sz="2400" dirty="0" smtClean="0"/>
              <a:t>Pflege und Verkauf von verschiedenen Pflanzen</a:t>
            </a:r>
          </a:p>
          <a:p>
            <a:r>
              <a:rPr lang="de-AT" sz="2400" dirty="0" smtClean="0"/>
              <a:t>Verarbeitung der Pflanzen in der Floristik und Gartengestaltung.</a:t>
            </a:r>
          </a:p>
          <a:p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14" y="1556792"/>
            <a:ext cx="2544593" cy="3816424"/>
          </a:xfrm>
        </p:spPr>
      </p:pic>
    </p:spTree>
    <p:extLst>
      <p:ext uri="{BB962C8B-B14F-4D97-AF65-F5344CB8AC3E}">
        <p14:creationId xmlns:p14="http://schemas.microsoft.com/office/powerpoint/2010/main" val="9819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1. Berufsbild: Zierpflanzenbau</a:t>
            </a:r>
            <a:endParaRPr lang="de-AT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7912"/>
            <a:ext cx="2962672" cy="2222004"/>
          </a:xfr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3635896" y="1562313"/>
            <a:ext cx="5400600" cy="4623816"/>
          </a:xfrm>
        </p:spPr>
        <p:txBody>
          <a:bodyPr/>
          <a:lstStyle/>
          <a:p>
            <a:pPr marL="119062" indent="0">
              <a:buNone/>
            </a:pPr>
            <a:r>
              <a:rPr lang="de-AT" sz="2000" dirty="0" smtClean="0"/>
              <a:t>Im Zierpflanzenbau </a:t>
            </a:r>
            <a:r>
              <a:rPr lang="de-AT" sz="2000" dirty="0" smtClean="0"/>
              <a:t>werden</a:t>
            </a:r>
            <a:br>
              <a:rPr lang="de-AT" sz="2000" dirty="0" smtClean="0"/>
            </a:br>
            <a:endParaRPr lang="de-AT" sz="2000" dirty="0" smtClean="0"/>
          </a:p>
          <a:p>
            <a:r>
              <a:rPr lang="de-AT" sz="2000" dirty="0" smtClean="0"/>
              <a:t>Balkonblumen</a:t>
            </a:r>
          </a:p>
          <a:p>
            <a:r>
              <a:rPr lang="de-AT" sz="2000" dirty="0" smtClean="0"/>
              <a:t>Topfkräuter und Gemüsepflanzen</a:t>
            </a:r>
          </a:p>
          <a:p>
            <a:r>
              <a:rPr lang="de-AT" sz="2000" dirty="0" smtClean="0"/>
              <a:t>Frühlingsblumen</a:t>
            </a:r>
          </a:p>
          <a:p>
            <a:r>
              <a:rPr lang="de-AT" sz="2000" dirty="0" smtClean="0"/>
              <a:t>Herbstpflanzen</a:t>
            </a:r>
          </a:p>
          <a:p>
            <a:r>
              <a:rPr lang="de-AT" sz="2000" dirty="0" smtClean="0"/>
              <a:t>Weihnachtssterne und Zimmerpflanzen</a:t>
            </a:r>
            <a:br>
              <a:rPr lang="de-AT" sz="2000" dirty="0" smtClean="0"/>
            </a:br>
            <a:endParaRPr lang="de-AT" sz="2000" dirty="0" smtClean="0"/>
          </a:p>
          <a:p>
            <a:pPr marL="119062" indent="0">
              <a:buNone/>
            </a:pPr>
            <a:r>
              <a:rPr lang="de-AT" sz="2000" dirty="0" smtClean="0"/>
              <a:t>vom </a:t>
            </a:r>
            <a:r>
              <a:rPr lang="de-AT" sz="2000" dirty="0" smtClean="0"/>
              <a:t>kleinen Sämling bis zur fertigen Pflanze produziert.</a:t>
            </a:r>
          </a:p>
          <a:p>
            <a:pPr marL="119062" indent="0">
              <a:buNone/>
            </a:pPr>
            <a:endParaRPr lang="de-AT" sz="2400" dirty="0"/>
          </a:p>
          <a:p>
            <a:pPr marL="119062" indent="0">
              <a:buNone/>
            </a:pPr>
            <a:r>
              <a:rPr lang="de-AT" sz="2000" dirty="0" err="1" smtClean="0"/>
              <a:t>Gärtner:innen</a:t>
            </a:r>
            <a:r>
              <a:rPr lang="de-AT" sz="2000" dirty="0" smtClean="0"/>
              <a:t> verkaufen die Pflanzen direkt an Konsumenten oder an den Fachhandel. Die Kundenberatung ist sehr wichtig.</a:t>
            </a:r>
            <a:endParaRPr lang="de-AT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663" r="-406" b="-663"/>
          <a:stretch/>
        </p:blipFill>
        <p:spPr>
          <a:xfrm>
            <a:off x="457200" y="3934478"/>
            <a:ext cx="2962672" cy="219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1. Berufsbild: Baumschule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de-AT" sz="2000" dirty="0" smtClean="0"/>
              <a:t>Alle mehrjährigen Pflanzen </a:t>
            </a:r>
            <a:r>
              <a:rPr lang="de-AT" sz="2000" dirty="0" smtClean="0"/>
              <a:t>wie Bäume, Sträucher und Stauden werden </a:t>
            </a:r>
            <a:r>
              <a:rPr lang="de-AT" sz="2000" dirty="0" smtClean="0"/>
              <a:t>am Acker oder in großen Töpfen herangezogen.</a:t>
            </a:r>
          </a:p>
          <a:p>
            <a:pPr marL="119062" indent="0">
              <a:buNone/>
            </a:pPr>
            <a:endParaRPr lang="de-AT" sz="2000" dirty="0"/>
          </a:p>
          <a:p>
            <a:pPr marL="119062" indent="0">
              <a:buNone/>
            </a:pPr>
            <a:r>
              <a:rPr lang="de-AT" sz="2000" dirty="0" smtClean="0"/>
              <a:t>Die Pflanzen werden direkt in der Gartengestaltung verwendet oder an Kunden wie Gemeinden, Konsumenten, Gartencenter verkauft.</a:t>
            </a:r>
            <a:endParaRPr lang="de-AT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08" y="1773936"/>
            <a:ext cx="3779912" cy="1612762"/>
          </a:xfrm>
          <a:prstGeom prst="rect">
            <a:avLst/>
          </a:prstGeo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08" y="3573016"/>
            <a:ext cx="3779912" cy="2522680"/>
          </a:xfrm>
        </p:spPr>
      </p:pic>
    </p:spTree>
    <p:extLst>
      <p:ext uri="{BB962C8B-B14F-4D97-AF65-F5344CB8AC3E}">
        <p14:creationId xmlns:p14="http://schemas.microsoft.com/office/powerpoint/2010/main" val="9992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1. Berufsbild: Gemüsebau</a:t>
            </a:r>
            <a:endParaRPr lang="de-AT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27740"/>
            <a:ext cx="3024336" cy="2016470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8896"/>
            <a:ext cx="3024336" cy="2268252"/>
          </a:xfrm>
        </p:spPr>
      </p:pic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3491880" y="1725240"/>
            <a:ext cx="5472608" cy="462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C34"/>
              </a:buClr>
              <a:buSzPct val="80000"/>
              <a:buFont typeface="Wingdings 2" pitchFamily="18" charset="2"/>
              <a:buChar char="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Font typeface="Arial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8220"/>
              </a:buClr>
              <a:buFont typeface="Wingdings 3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buFont typeface="Wingdings 2" pitchFamily="18" charset="2"/>
              <a:buNone/>
            </a:pPr>
            <a:r>
              <a:rPr lang="de-AT" sz="2000" dirty="0" smtClean="0"/>
              <a:t>Gemüse wird in Gewächshäusern und auf kleinen Ackerflächen produziert. </a:t>
            </a:r>
            <a:r>
              <a:rPr lang="de-AT" sz="2000" dirty="0" smtClean="0"/>
              <a:t>Dazu werden im zeitigen Frühjahr Pflanzen gesät oder Jungpflanzen gesetzt und bis zur Ernte herangezogen. Die laufende Pflege und Ernte sind die Hauptaufgaben.</a:t>
            </a:r>
            <a:endParaRPr lang="de-AT" sz="2000" dirty="0" smtClean="0"/>
          </a:p>
          <a:p>
            <a:pPr marL="119062" indent="0">
              <a:buFont typeface="Wingdings 2" pitchFamily="18" charset="2"/>
              <a:buNone/>
            </a:pPr>
            <a:endParaRPr lang="de-AT" sz="2000" dirty="0" smtClean="0"/>
          </a:p>
          <a:p>
            <a:pPr marL="119062" indent="0">
              <a:buFont typeface="Wingdings 2" pitchFamily="18" charset="2"/>
              <a:buNone/>
            </a:pPr>
            <a:r>
              <a:rPr lang="de-AT" sz="2000" dirty="0" smtClean="0"/>
              <a:t>Gemüsegärtnerinnen und –</a:t>
            </a:r>
            <a:r>
              <a:rPr lang="de-AT" sz="2000" dirty="0" err="1" smtClean="0"/>
              <a:t>gärtner</a:t>
            </a:r>
            <a:r>
              <a:rPr lang="de-AT" sz="2000" dirty="0" smtClean="0"/>
              <a:t> verkaufen ihre Produkte ab Hof, auf Märkten oder liefern an Genossenschaften.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9545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1. Berufsbild: Produktion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 smtClean="0"/>
              <a:t>Was heißt Produktion?</a:t>
            </a:r>
          </a:p>
          <a:p>
            <a:pPr lvl="1"/>
            <a:r>
              <a:rPr lang="de-AT" sz="2400" dirty="0" smtClean="0"/>
              <a:t>Samen anbauen oder Stecklinge schneiden</a:t>
            </a:r>
          </a:p>
          <a:p>
            <a:pPr lvl="1"/>
            <a:r>
              <a:rPr lang="de-AT" sz="2400" dirty="0"/>
              <a:t>Gießen, Düngen und </a:t>
            </a:r>
            <a:r>
              <a:rPr lang="de-AT" sz="2400" dirty="0" smtClean="0"/>
              <a:t>Vorbeugen von Krankheiten und Schädlingen</a:t>
            </a:r>
            <a:endParaRPr lang="de-AT" sz="2400" dirty="0"/>
          </a:p>
          <a:p>
            <a:pPr lvl="1"/>
            <a:r>
              <a:rPr lang="de-AT" sz="2400" dirty="0" smtClean="0"/>
              <a:t>Pflanzen umtopfen</a:t>
            </a:r>
          </a:p>
          <a:p>
            <a:pPr lvl="1"/>
            <a:r>
              <a:rPr lang="de-AT" sz="2400" dirty="0" smtClean="0"/>
              <a:t>Bäume verschulen (umsetzen) schneiden, anbinden</a:t>
            </a:r>
          </a:p>
          <a:p>
            <a:pPr lvl="1"/>
            <a:r>
              <a:rPr lang="de-AT" sz="2400" dirty="0" smtClean="0"/>
              <a:t>Ernten bei Gemüse und Schnittblumen</a:t>
            </a:r>
            <a:endParaRPr lang="de-AT" sz="2400" dirty="0"/>
          </a:p>
          <a:p>
            <a:pPr marL="85725" lvl="1" indent="0">
              <a:buNone/>
            </a:pPr>
            <a:endParaRPr lang="de-AT" i="1" dirty="0" smtClean="0"/>
          </a:p>
          <a:p>
            <a:pPr marL="85725" lvl="1" indent="0" algn="ctr">
              <a:buNone/>
            </a:pPr>
            <a:r>
              <a:rPr lang="de-AT" i="1" dirty="0" smtClean="0"/>
              <a:t>Produktion im Gartenbau ist der Weg vom Samen bis zur fertigen Pflanze bzw. zum essfertigen Gemüse</a:t>
            </a:r>
          </a:p>
        </p:txBody>
      </p:sp>
    </p:spTree>
    <p:extLst>
      <p:ext uri="{BB962C8B-B14F-4D97-AF65-F5344CB8AC3E}">
        <p14:creationId xmlns:p14="http://schemas.microsoft.com/office/powerpoint/2010/main" val="9398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1. Berufsbild: was erwartet dich?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 rot="633437">
            <a:off x="1267251" y="2967335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cap="none" spc="0" dirty="0" smtClean="0">
                <a:ln/>
                <a:solidFill>
                  <a:schemeClr val="accent4"/>
                </a:solidFill>
                <a:effectLst/>
              </a:rPr>
              <a:t>abwechslungsreich</a:t>
            </a:r>
            <a:endParaRPr lang="de-DE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239258" y="4838327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</a:t>
            </a:r>
            <a:r>
              <a:rPr lang="de-D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it der Natur</a:t>
            </a:r>
            <a:endParaRPr lang="de-D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hteck 5"/>
          <p:cNvSpPr/>
          <p:nvPr/>
        </p:nvSpPr>
        <p:spPr>
          <a:xfrm rot="19862031">
            <a:off x="2524992" y="1337628"/>
            <a:ext cx="66960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Arbeit i</a:t>
            </a:r>
            <a:r>
              <a:rPr lang="de-DE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 </a:t>
            </a:r>
          </a:p>
          <a:p>
            <a:pPr algn="ctr"/>
            <a:r>
              <a:rPr lang="de-DE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Jahresablauf</a:t>
            </a:r>
            <a:endParaRPr lang="de-DE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3245" y="1576861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</a:t>
            </a:r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limarelevant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 rot="20095362">
            <a:off x="4660489" y="4663901"/>
            <a:ext cx="4673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Viel im Freien</a:t>
            </a: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 rot="20625383">
            <a:off x="395536" y="3788855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Bringt Freude</a:t>
            </a:r>
            <a:endParaRPr lang="de-DE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528194" y="2502840"/>
            <a:ext cx="33569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Aktiver Beruf</a:t>
            </a:r>
            <a:endParaRPr lang="de-DE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VÖG_neu">
  <a:themeElements>
    <a:clrScheme name="Bundesverband">
      <a:dk1>
        <a:srgbClr val="000000"/>
      </a:dk1>
      <a:lt1>
        <a:srgbClr val="69B92D"/>
      </a:lt1>
      <a:dk2>
        <a:srgbClr val="005C34"/>
      </a:dk2>
      <a:lt2>
        <a:srgbClr val="69B92D"/>
      </a:lt2>
      <a:accent1>
        <a:srgbClr val="FFFFFF"/>
      </a:accent1>
      <a:accent2>
        <a:srgbClr val="69B92D"/>
      </a:accent2>
      <a:accent3>
        <a:srgbClr val="000000"/>
      </a:accent3>
      <a:accent4>
        <a:srgbClr val="DA251D"/>
      </a:accent4>
      <a:accent5>
        <a:srgbClr val="4A8220"/>
      </a:accent5>
      <a:accent6>
        <a:srgbClr val="F79646"/>
      </a:accent6>
      <a:hlink>
        <a:srgbClr val="005C34"/>
      </a:hlink>
      <a:folHlink>
        <a:srgbClr val="DA251D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ndesverband">
    <a:dk1>
      <a:srgbClr val="000000"/>
    </a:dk1>
    <a:lt1>
      <a:srgbClr val="69B92D"/>
    </a:lt1>
    <a:dk2>
      <a:srgbClr val="005C34"/>
    </a:dk2>
    <a:lt2>
      <a:srgbClr val="69B92D"/>
    </a:lt2>
    <a:accent1>
      <a:srgbClr val="FFFFFF"/>
    </a:accent1>
    <a:accent2>
      <a:srgbClr val="69B92D"/>
    </a:accent2>
    <a:accent3>
      <a:srgbClr val="000000"/>
    </a:accent3>
    <a:accent4>
      <a:srgbClr val="DA251D"/>
    </a:accent4>
    <a:accent5>
      <a:srgbClr val="4A8220"/>
    </a:accent5>
    <a:accent6>
      <a:srgbClr val="F79646"/>
    </a:accent6>
    <a:hlink>
      <a:srgbClr val="005C34"/>
    </a:hlink>
    <a:folHlink>
      <a:srgbClr val="DA251D"/>
    </a:folHlink>
  </a:clrScheme>
</a:themeOverride>
</file>

<file path=ppt/theme/themeOverride2.xml><?xml version="1.0" encoding="utf-8"?>
<a:themeOverride xmlns:a="http://schemas.openxmlformats.org/drawingml/2006/main">
  <a:clrScheme name="Bundesverband">
    <a:dk1>
      <a:srgbClr val="000000"/>
    </a:dk1>
    <a:lt1>
      <a:srgbClr val="69B92D"/>
    </a:lt1>
    <a:dk2>
      <a:srgbClr val="005C34"/>
    </a:dk2>
    <a:lt2>
      <a:srgbClr val="69B92D"/>
    </a:lt2>
    <a:accent1>
      <a:srgbClr val="FFFFFF"/>
    </a:accent1>
    <a:accent2>
      <a:srgbClr val="69B92D"/>
    </a:accent2>
    <a:accent3>
      <a:srgbClr val="000000"/>
    </a:accent3>
    <a:accent4>
      <a:srgbClr val="DA251D"/>
    </a:accent4>
    <a:accent5>
      <a:srgbClr val="4A8220"/>
    </a:accent5>
    <a:accent6>
      <a:srgbClr val="F79646"/>
    </a:accent6>
    <a:hlink>
      <a:srgbClr val="005C34"/>
    </a:hlink>
    <a:folHlink>
      <a:srgbClr val="DA251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BVÖG</Template>
  <TotalTime>0</TotalTime>
  <Words>762</Words>
  <Application>Microsoft Office PowerPoint</Application>
  <PresentationFormat>Bildschirmpräsentation (4:3)</PresentationFormat>
  <Paragraphs>128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Corbel</vt:lpstr>
      <vt:lpstr>Wingdings</vt:lpstr>
      <vt:lpstr>Wingdings 2</vt:lpstr>
      <vt:lpstr>Wingdings 3</vt:lpstr>
      <vt:lpstr>BVÖG_neu</vt:lpstr>
      <vt:lpstr>Gärtner:in werden –  dein Weg zum Traumberuf</vt:lpstr>
      <vt:lpstr>Inhalt</vt:lpstr>
      <vt:lpstr>1. Berufsbild: Was macht man im Gartenbau?</vt:lpstr>
      <vt:lpstr>1. Berufsbild</vt:lpstr>
      <vt:lpstr>1. Berufsbild: Zierpflanzenbau</vt:lpstr>
      <vt:lpstr>1. Berufsbild: Baumschule</vt:lpstr>
      <vt:lpstr>1. Berufsbild: Gemüsebau</vt:lpstr>
      <vt:lpstr>1. Berufsbild: Produktion</vt:lpstr>
      <vt:lpstr>1. Berufsbild: was erwartet dich?</vt:lpstr>
      <vt:lpstr>2. Persönliche Voraussetzungen</vt:lpstr>
      <vt:lpstr>2. Ausbildungswege</vt:lpstr>
      <vt:lpstr>2. Ausbildungswege</vt:lpstr>
      <vt:lpstr>2. Ausbildungswege: Lehre</vt:lpstr>
      <vt:lpstr>2. Ausbildungswege: Fachschule</vt:lpstr>
      <vt:lpstr>2. Ausbildungswege: nach der Facharbeiterprüfung</vt:lpstr>
      <vt:lpstr>2. Ausbildungswege:  HBLFA Schönbrunn, Wien</vt:lpstr>
      <vt:lpstr>3. Berufsaussichten</vt:lpstr>
      <vt:lpstr>4. Weitere Informationen</vt:lpstr>
      <vt:lpstr>5. Andere Berufe mit Pflanzen</vt:lpstr>
      <vt:lpstr>5.a.: Florist:in</vt:lpstr>
      <vt:lpstr>5.b. Garten- und Grünflächengestalter:in</vt:lpstr>
      <vt:lpstr>5c. Friedhofs- und Ziergärtner:in</vt:lpstr>
      <vt:lpstr>5.d. Einzelhandel Schwerpunkt Gartencenter</vt:lpstr>
      <vt:lpstr>www.beruf-gaertner.at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Gärtner:in werden –  dein Weg zum Traumberuf</dc:title>
  <dc:creator>Lorenzi Karin (LK Österreich)</dc:creator>
  <cp:lastModifiedBy>Lorenzi Karin (LK Österreich)</cp:lastModifiedBy>
  <cp:revision>23</cp:revision>
  <dcterms:created xsi:type="dcterms:W3CDTF">2024-03-21T10:16:00Z</dcterms:created>
  <dcterms:modified xsi:type="dcterms:W3CDTF">2024-04-17T13:11:41Z</dcterms:modified>
</cp:coreProperties>
</file>